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3"/>
    <p:sldId id="257" r:id="rId4"/>
    <p:sldId id="264" r:id="rId5"/>
    <p:sldId id="266" r:id="rId6"/>
    <p:sldId id="265" r:id="rId7"/>
    <p:sldId id="268" r:id="rId8"/>
    <p:sldId id="270" r:id="rId9"/>
    <p:sldId id="272" r:id="rId10"/>
    <p:sldId id="271" r:id="rId11"/>
    <p:sldId id="273" r:id="rId12"/>
    <p:sldId id="275" r:id="rId13"/>
    <p:sldId id="260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83" userDrawn="1">
          <p15:clr>
            <a:srgbClr val="A4A3A4"/>
          </p15:clr>
        </p15:guide>
        <p15:guide id="2" pos="3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7F7A"/>
    <a:srgbClr val="FFFFFF"/>
    <a:srgbClr val="277A76"/>
    <a:srgbClr val="277975"/>
    <a:srgbClr val="297B77"/>
    <a:srgbClr val="267B76"/>
    <a:srgbClr val="287A76"/>
    <a:srgbClr val="257571"/>
    <a:srgbClr val="257570"/>
    <a:srgbClr val="2C70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4408" autoAdjust="0"/>
  </p:normalViewPr>
  <p:slideViewPr>
    <p:cSldViewPr snapToGrid="0" snapToObjects="1" showGuides="1">
      <p:cViewPr varScale="1">
        <p:scale>
          <a:sx n="96" d="100"/>
          <a:sy n="96" d="100"/>
        </p:scale>
        <p:origin x="1116" y="90"/>
      </p:cViewPr>
      <p:guideLst>
        <p:guide orient="horz" pos="2083"/>
        <p:guide pos="37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7" d="100"/>
          <a:sy n="87" d="100"/>
        </p:scale>
        <p:origin x="38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B476D3-4A99-43EA-AF29-9CBF0936F8D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A331D5-ACB3-41BB-9E83-C96FBDB9320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54798-9208-864D-A425-5240015C40A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4B1E51-0E9A-3C47-9BDA-A9621574FB1B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96394" y="387612"/>
            <a:ext cx="1009840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zh-CN" altLang="en-US" sz="3200" b="1" spc="100" dirty="0">
                <a:latin typeface="黑体" panose="02010609060101010101" pitchFamily="49" charset="-122"/>
                <a:ea typeface="黑体" panose="02010609060101010101" pitchFamily="49" charset="-122"/>
                <a:cs typeface="Source Han Sans SC" charset="-122"/>
                <a:sym typeface="微软雅黑" panose="020B0503020204020204" charset="-122"/>
              </a:rPr>
              <a:t>医疗设备产品介绍会（模版仅供参考可自行提供</a:t>
            </a:r>
            <a:r>
              <a:rPr kumimoji="1" lang="en-US" altLang="zh-CN" sz="3200" b="1" spc="100" dirty="0">
                <a:latin typeface="黑体" panose="02010609060101010101" pitchFamily="49" charset="-122"/>
                <a:ea typeface="黑体" panose="02010609060101010101" pitchFamily="49" charset="-122"/>
                <a:cs typeface="Source Han Sans SC" charset="-122"/>
                <a:sym typeface="微软雅黑" panose="020B0503020204020204" charset="-122"/>
              </a:rPr>
              <a:t>PPT</a:t>
            </a:r>
            <a:r>
              <a:rPr kumimoji="1" lang="zh-CN" altLang="en-US" sz="3200" b="1" spc="100" dirty="0">
                <a:latin typeface="黑体" panose="02010609060101010101" pitchFamily="49" charset="-122"/>
                <a:ea typeface="黑体" panose="02010609060101010101" pitchFamily="49" charset="-122"/>
                <a:cs typeface="Source Han Sans SC" charset="-122"/>
                <a:sym typeface="微软雅黑" panose="020B0503020204020204" charset="-122"/>
              </a:rPr>
              <a:t>）</a:t>
            </a:r>
            <a:endParaRPr kumimoji="1" lang="zh-CN" altLang="en-US" sz="3200" b="1" spc="100" dirty="0">
              <a:latin typeface="黑体" panose="02010609060101010101" pitchFamily="49" charset="-122"/>
              <a:ea typeface="黑体" panose="02010609060101010101" pitchFamily="49" charset="-122"/>
              <a:cs typeface="Source Han Sans SC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182193" y="2346854"/>
            <a:ext cx="68679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4000" b="1" spc="100" dirty="0">
                <a:latin typeface="微软雅黑" panose="020B0503020204020204" charset="-122"/>
                <a:ea typeface="微软雅黑" panose="020B0503020204020204" charset="-122"/>
                <a:cs typeface="Source Han Sans SC Medium" charset="-122"/>
              </a:rPr>
              <a:t>项目名称：</a:t>
            </a:r>
            <a:r>
              <a:rPr kumimoji="1" lang="en-US" altLang="zh-CN" sz="4000" b="1" spc="100" dirty="0">
                <a:latin typeface="微软雅黑" panose="020B0503020204020204" charset="-122"/>
                <a:ea typeface="微软雅黑" panose="020B0503020204020204" charset="-122"/>
                <a:cs typeface="Source Han Sans SC Medium" charset="-122"/>
              </a:rPr>
              <a:t>XXXXXXX</a:t>
            </a:r>
            <a:endParaRPr kumimoji="1" lang="en-US" altLang="zh-CN" sz="4000" b="1" spc="100" dirty="0">
              <a:latin typeface="微软雅黑" panose="020B0503020204020204" charset="-122"/>
              <a:ea typeface="微软雅黑" panose="020B0503020204020204" charset="-122"/>
              <a:cs typeface="Source Han Sans SC Medium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679096" y="4733896"/>
            <a:ext cx="4969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400" spc="100" dirty="0">
                <a:latin typeface="微软雅黑" panose="020B0503020204020204" charset="-122"/>
                <a:ea typeface="微软雅黑" panose="020B0503020204020204" charset="-122"/>
                <a:cs typeface="Source Han Sans SC" charset="-122"/>
              </a:rPr>
              <a:t>公司</a:t>
            </a:r>
            <a:r>
              <a:rPr kumimoji="1" lang="en-US" altLang="zh-CN" sz="2400" spc="100" dirty="0">
                <a:latin typeface="微软雅黑" panose="020B0503020204020204" charset="-122"/>
                <a:ea typeface="微软雅黑" panose="020B0503020204020204" charset="-122"/>
                <a:cs typeface="Source Han Sans SC" charset="-122"/>
              </a:rPr>
              <a:t>/</a:t>
            </a:r>
            <a:r>
              <a:rPr kumimoji="1" lang="zh-CN" altLang="en-US" sz="2400" spc="100" dirty="0">
                <a:latin typeface="微软雅黑" panose="020B0503020204020204" charset="-122"/>
                <a:ea typeface="微软雅黑" panose="020B0503020204020204" charset="-122"/>
                <a:cs typeface="Source Han Sans SC" charset="-122"/>
              </a:rPr>
              <a:t>代理商名称：</a:t>
            </a:r>
            <a:endParaRPr kumimoji="1" lang="zh-CN" altLang="en-US" sz="2400" spc="100" dirty="0">
              <a:latin typeface="微软雅黑" panose="020B0503020204020204" charset="-122"/>
              <a:ea typeface="微软雅黑" panose="020B0503020204020204" charset="-122"/>
              <a:cs typeface="Source Han Sans SC Medium" charset="-122"/>
            </a:endParaRPr>
          </a:p>
        </p:txBody>
      </p:sp>
      <p:cxnSp>
        <p:nvCxnSpPr>
          <p:cNvPr id="11" name="直线连接符 10"/>
          <p:cNvCxnSpPr/>
          <p:nvPr/>
        </p:nvCxnSpPr>
        <p:spPr>
          <a:xfrm>
            <a:off x="10194925" y="55118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6679096" y="5972146"/>
            <a:ext cx="496956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1" lang="zh-CN" sz="2400" spc="100" dirty="0">
                <a:latin typeface="微软雅黑" panose="020B0503020204020204" charset="-122"/>
                <a:ea typeface="微软雅黑" panose="020B0503020204020204" charset="-122"/>
                <a:cs typeface="Source Han Sans SC" charset="-122"/>
              </a:rPr>
              <a:t>联系方式</a:t>
            </a:r>
            <a:r>
              <a:rPr kumimoji="1" lang="zh-CN" altLang="en-US" sz="2400" spc="100" dirty="0">
                <a:latin typeface="微软雅黑" panose="020B0503020204020204" charset="-122"/>
                <a:ea typeface="微软雅黑" panose="020B0503020204020204" charset="-122"/>
                <a:cs typeface="Source Han Sans SC" charset="-122"/>
              </a:rPr>
              <a:t>：</a:t>
            </a:r>
            <a:endParaRPr kumimoji="1" lang="zh-CN" altLang="en-US" sz="2400" spc="100" dirty="0">
              <a:latin typeface="微软雅黑" panose="020B0503020204020204" charset="-122"/>
              <a:ea typeface="微软雅黑" panose="020B0503020204020204" charset="-122"/>
              <a:cs typeface="Source Han Sans SC Medium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679096" y="5353656"/>
            <a:ext cx="496956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1" lang="zh-CN" sz="2400" spc="100" dirty="0">
                <a:latin typeface="微软雅黑" panose="020B0503020204020204" charset="-122"/>
                <a:ea typeface="微软雅黑" panose="020B0503020204020204" charset="-122"/>
                <a:cs typeface="Source Han Sans SC" charset="-122"/>
              </a:rPr>
              <a:t>联系人</a:t>
            </a:r>
            <a:r>
              <a:rPr kumimoji="1" lang="zh-CN" altLang="en-US" sz="2400" spc="100" dirty="0">
                <a:latin typeface="微软雅黑" panose="020B0503020204020204" charset="-122"/>
                <a:ea typeface="微软雅黑" panose="020B0503020204020204" charset="-122"/>
                <a:cs typeface="Source Han Sans SC" charset="-122"/>
              </a:rPr>
              <a:t>：</a:t>
            </a:r>
            <a:endParaRPr kumimoji="1" lang="zh-CN" altLang="en-US" sz="2400" spc="100" dirty="0">
              <a:latin typeface="微软雅黑" panose="020B0503020204020204" charset="-122"/>
              <a:ea typeface="微软雅黑" panose="020B0503020204020204" charset="-122"/>
              <a:cs typeface="Source Han Sans SC Medium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41960" y="601980"/>
            <a:ext cx="609600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八、用户清单</a:t>
            </a:r>
            <a:endParaRPr lang="zh-CN" altLang="en-US" sz="32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41960" y="601980"/>
            <a:ext cx="727773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九、供应商认为需要提供的其他材料</a:t>
            </a:r>
            <a:endParaRPr lang="zh-CN" altLang="en-US" sz="32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283898" y="2581873"/>
            <a:ext cx="362150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zh-CN" altLang="en-US" sz="6600" b="1" spc="100" dirty="0">
                <a:latin typeface="黑体" panose="02010609060101010101" pitchFamily="49" charset="-122"/>
                <a:ea typeface="黑体" panose="02010609060101010101" pitchFamily="49" charset="-122"/>
                <a:cs typeface="Source Han Sans SC" charset="-122"/>
              </a:rPr>
              <a:t>谢谢观看</a:t>
            </a:r>
            <a:endParaRPr kumimoji="1" lang="zh-CN" altLang="en-US" sz="6600" b="1" spc="100" dirty="0">
              <a:latin typeface="黑体" panose="02010609060101010101" pitchFamily="49" charset="-122"/>
              <a:ea typeface="黑体" panose="02010609060101010101" pitchFamily="49" charset="-122"/>
              <a:cs typeface="Source Han Sans SC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TextBox 2"/>
          <p:cNvSpPr>
            <a:spLocks noChangeArrowheads="1"/>
          </p:cNvSpPr>
          <p:nvPr/>
        </p:nvSpPr>
        <p:spPr bwMode="auto">
          <a:xfrm>
            <a:off x="326749" y="817881"/>
            <a:ext cx="3960813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一、基本信息：</a:t>
            </a:r>
            <a:endParaRPr lang="zh-CN" altLang="en-US" sz="32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graphicFrame>
        <p:nvGraphicFramePr>
          <p:cNvPr id="13" name="表格 12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11200" y="1580293"/>
          <a:ext cx="10517505" cy="4025900"/>
        </p:xfrm>
        <a:graphic>
          <a:graphicData uri="http://schemas.openxmlformats.org/drawingml/2006/table">
            <a:tbl>
              <a:tblPr/>
              <a:tblGrid>
                <a:gridCol w="3234055"/>
                <a:gridCol w="7283450"/>
              </a:tblGrid>
              <a:tr h="674370"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8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设备名称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80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388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  <a:buNone/>
                      </a:pPr>
                      <a:r>
                        <a:rPr lang="zh-CN" altLang="en-US" sz="18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品牌</a:t>
                      </a:r>
                      <a:r>
                        <a:rPr lang="en-US" altLang="zh-CN" sz="18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&amp;</a:t>
                      </a:r>
                      <a:r>
                        <a:rPr lang="zh-CN" altLang="en-US" sz="18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型号</a:t>
                      </a:r>
                      <a:endParaRPr lang="zh-CN" altLang="en-US" sz="1800" b="0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800" b="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45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  <a:buNone/>
                      </a:pPr>
                      <a:r>
                        <a:rPr lang="zh-CN" altLang="en-US" sz="18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厂家及产地</a:t>
                      </a:r>
                      <a:endParaRPr lang="en-US" altLang="zh-CN" sz="1800" b="0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  <a:buNone/>
                      </a:pPr>
                      <a:r>
                        <a:rPr lang="zh-CN" altLang="en-US" sz="18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（国产</a:t>
                      </a:r>
                      <a:r>
                        <a:rPr lang="en-US" altLang="zh-CN" sz="18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/</a:t>
                      </a:r>
                      <a:r>
                        <a:rPr lang="zh-CN" altLang="en-US" sz="18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进口）</a:t>
                      </a:r>
                      <a:endParaRPr lang="zh-CN" altLang="en-US" sz="1800" b="0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800" b="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algn="ctr" fontAlgn="b"/>
                      <a:endParaRPr lang="zh-CN" altLang="en-US" sz="1800" b="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algn="ctr" fontAlgn="b"/>
                      <a:endParaRPr lang="zh-CN" altLang="en-US" sz="1800" b="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45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  <a:buNone/>
                      </a:pPr>
                      <a:r>
                        <a:rPr lang="zh-CN" altLang="zh-CN" sz="18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医疗设备类别及注册证号</a:t>
                      </a:r>
                      <a:endParaRPr lang="zh-CN" altLang="zh-CN" sz="1800" b="0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  <a:sym typeface="+mn-ea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□Ⅰ类   □Ⅱ类  </a:t>
                      </a:r>
                      <a:r>
                        <a:rPr lang="en-US" altLang="zh-CN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zh-CN" altLang="zh-CN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□Ⅲ类</a:t>
                      </a:r>
                      <a:endParaRPr lang="en-US" altLang="zh-CN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798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8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设备使用年限</a:t>
                      </a:r>
                      <a:endParaRPr lang="zh-CN" altLang="en-US" sz="1800" b="0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800" b="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7984">
                <a:tc>
                  <a:txBody>
                    <a:bodyPr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8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医保收费编码</a:t>
                      </a:r>
                      <a:endParaRPr lang="zh-CN" altLang="en-US" sz="1800" b="0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 fontAlgn="b">
                        <a:buNone/>
                      </a:pPr>
                      <a:endParaRPr lang="zh-CN" altLang="en-US" sz="1800" b="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表格 12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17826" y="1530626"/>
          <a:ext cx="10625455" cy="3995594"/>
        </p:xfrm>
        <a:graphic>
          <a:graphicData uri="http://schemas.openxmlformats.org/drawingml/2006/table">
            <a:tbl>
              <a:tblPr/>
              <a:tblGrid>
                <a:gridCol w="2707005"/>
                <a:gridCol w="7918450"/>
              </a:tblGrid>
              <a:tr h="6173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用途及功能</a:t>
                      </a:r>
                      <a:endParaRPr lang="zh-CN" altLang="en-US" sz="20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zh-CN" altLang="en-US" sz="2000" b="1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130"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配置清单</a:t>
                      </a:r>
                      <a:endParaRPr lang="zh-CN" altLang="en-US" sz="20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zh-CN" altLang="en-US" sz="2000" b="1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8491"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2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主要易损配件价格</a:t>
                      </a:r>
                      <a:endParaRPr lang="zh-CN" altLang="en-US" sz="20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zh-CN" altLang="en-US" sz="2000" b="1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7205"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2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主要配套耗材价格</a:t>
                      </a:r>
                      <a:endParaRPr lang="zh-CN" altLang="en-US" sz="20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8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详细说明配套耗材的名称，供货价格，能否收费，对应的收费编码，收费标准等相关信息；是否专机专用耗材，无相关配套耗材，则写无。</a:t>
                      </a:r>
                      <a:endParaRPr lang="zh-CN" altLang="en-US" sz="1800" b="1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0443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2000" i="0" u="none" strike="noStrike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是否涉及工程改造</a:t>
                      </a:r>
                      <a:endParaRPr lang="zh-CN" altLang="en-US" sz="200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ClrTx/>
                        <a:buSzTx/>
                        <a:buNone/>
                      </a:pP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电源及功率要求</a:t>
                      </a: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*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：</a:t>
                      </a:r>
                      <a:endParaRPr lang="zh-CN" altLang="en-US" sz="1800" b="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algn="l" fontAlgn="b">
                        <a:buClrTx/>
                        <a:buSzTx/>
                        <a:buNone/>
                      </a:pPr>
                      <a:r>
                        <a:rPr lang="zh-CN" altLang="en-US" sz="1800" b="0" i="0" u="none" strike="noStrike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场地面积要求：</a:t>
                      </a:r>
                      <a:endParaRPr lang="zh-CN" altLang="en-US" sz="1800" b="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algn="l" fontAlgn="b">
                        <a:buClrTx/>
                        <a:buSzTx/>
                        <a:buNone/>
                      </a:pPr>
                      <a:r>
                        <a:rPr lang="zh-CN" altLang="en-US" sz="18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对安装场地有无特殊要求，如排污，放射防护等。</a:t>
                      </a:r>
                      <a:endParaRPr lang="zh-CN" altLang="en-US" sz="1800" b="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>
            <a:spLocks noChangeArrowheads="1"/>
          </p:cNvSpPr>
          <p:nvPr/>
        </p:nvSpPr>
        <p:spPr bwMode="auto">
          <a:xfrm>
            <a:off x="326749" y="817881"/>
            <a:ext cx="3960813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一、基本信息：</a:t>
            </a:r>
            <a:endParaRPr lang="zh-CN" altLang="en-US" sz="32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>
            <a:spLocks noChangeArrowheads="1"/>
          </p:cNvSpPr>
          <p:nvPr/>
        </p:nvSpPr>
        <p:spPr bwMode="auto">
          <a:xfrm>
            <a:off x="326749" y="817881"/>
            <a:ext cx="6779729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二、报价：</a:t>
            </a:r>
            <a:endParaRPr lang="zh-CN" altLang="en-US" sz="32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graphicFrame>
        <p:nvGraphicFramePr>
          <p:cNvPr id="8" name="表格 7"/>
          <p:cNvGraphicFramePr/>
          <p:nvPr>
            <p:custDataLst>
              <p:tags r:id="rId1"/>
            </p:custDataLst>
          </p:nvPr>
        </p:nvGraphicFramePr>
        <p:xfrm>
          <a:off x="897255" y="1760855"/>
          <a:ext cx="10266045" cy="4166235"/>
        </p:xfrm>
        <a:graphic>
          <a:graphicData uri="http://schemas.openxmlformats.org/drawingml/2006/table">
            <a:tbl>
              <a:tblPr/>
              <a:tblGrid>
                <a:gridCol w="1349375"/>
                <a:gridCol w="890270"/>
                <a:gridCol w="1166495"/>
                <a:gridCol w="1060450"/>
                <a:gridCol w="934720"/>
                <a:gridCol w="591185"/>
                <a:gridCol w="853440"/>
                <a:gridCol w="1064260"/>
                <a:gridCol w="2355850"/>
              </a:tblGrid>
              <a:tr h="1407160"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6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设备名称</a:t>
                      </a:r>
                      <a:endParaRPr lang="zh-CN" altLang="en-US" sz="16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6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品牌</a:t>
                      </a:r>
                      <a:endParaRPr lang="zh-CN" altLang="en-US" sz="16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6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投标产品注册名称</a:t>
                      </a:r>
                      <a:endParaRPr lang="zh-CN" altLang="en-US" sz="16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6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规格型号</a:t>
                      </a:r>
                      <a:endParaRPr lang="zh-CN" altLang="en-US" sz="16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6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单位（台/套）</a:t>
                      </a:r>
                      <a:endParaRPr lang="zh-CN" altLang="en-US" sz="16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6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数量</a:t>
                      </a:r>
                      <a:endParaRPr lang="zh-CN" altLang="en-US" sz="16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6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单价（万元）</a:t>
                      </a:r>
                      <a:endParaRPr lang="zh-CN" altLang="en-US" sz="16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6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总报价(万元)</a:t>
                      </a:r>
                      <a:endParaRPr lang="zh-CN" altLang="en-US" sz="16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6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四川省成交价格或者其他医院最低成交价格（备注时间）</a:t>
                      </a:r>
                      <a:endParaRPr lang="zh-CN" altLang="en-US" sz="16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29640"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20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 </a:t>
                      </a: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85725" indent="0" algn="just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20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 </a:t>
                      </a: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20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 </a:t>
                      </a: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20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 </a:t>
                      </a: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20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 </a:t>
                      </a: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20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 </a:t>
                      </a: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20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 </a:t>
                      </a: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20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 </a:t>
                      </a: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5035">
                <a:tc>
                  <a:txBody>
                    <a:bodyPr/>
                    <a:p>
                      <a:pPr marL="85725" indent="0" algn="just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4400">
                <a:tc>
                  <a:txBody>
                    <a:bodyPr/>
                    <a:p>
                      <a:pPr marL="85725" indent="0" algn="just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表格 12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83272" y="1500781"/>
          <a:ext cx="10625455" cy="3395664"/>
        </p:xfrm>
        <a:graphic>
          <a:graphicData uri="http://schemas.openxmlformats.org/drawingml/2006/table">
            <a:tbl>
              <a:tblPr/>
              <a:tblGrid>
                <a:gridCol w="3509010"/>
                <a:gridCol w="7116445"/>
              </a:tblGrid>
              <a:tr h="1358265"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2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免费保修期</a:t>
                      </a:r>
                      <a:endParaRPr lang="en-US" altLang="zh-CN" sz="20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2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（原则上不低于五年）</a:t>
                      </a:r>
                      <a:endParaRPr lang="zh-CN" altLang="en-US" sz="2000" i="0" u="none" strike="noStrike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2000" i="0" strike="noStrike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lang="zh-CN" altLang="en-US" sz="2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列明设备（含附件）的免费保修期</a:t>
                      </a:r>
                      <a:endParaRPr lang="zh-CN" altLang="en-US" sz="2000" i="0" u="none" strike="noStrike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13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供货期限</a:t>
                      </a:r>
                      <a:endParaRPr lang="zh-CN" altLang="en-US" sz="2000" b="0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2000" b="0" i="0" strike="noStrike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  </a:t>
                      </a:r>
                      <a:endParaRPr lang="zh-CN" altLang="en-US" sz="20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13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人员培训</a:t>
                      </a:r>
                      <a:endParaRPr lang="zh-CN" altLang="en-US" sz="200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endParaRPr lang="zh-CN" altLang="en-US" sz="20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13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其他支持</a:t>
                      </a:r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/</a:t>
                      </a:r>
                      <a:r>
                        <a:rPr lang="zh-CN" altLang="en-US" sz="2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优惠</a:t>
                      </a:r>
                      <a:endParaRPr lang="zh-CN" altLang="en-US" sz="200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  <a:buNone/>
                      </a:pPr>
                      <a:endParaRPr lang="zh-CN" altLang="en-US" sz="20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>
            <a:spLocks noChangeArrowheads="1"/>
          </p:cNvSpPr>
          <p:nvPr/>
        </p:nvSpPr>
        <p:spPr bwMode="auto">
          <a:xfrm>
            <a:off x="326749" y="817881"/>
            <a:ext cx="3960813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三、售后方案：</a:t>
            </a:r>
            <a:endParaRPr lang="zh-CN" altLang="en-US" sz="32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TextBox 2"/>
          <p:cNvSpPr>
            <a:spLocks noChangeArrowheads="1"/>
          </p:cNvSpPr>
          <p:nvPr/>
        </p:nvSpPr>
        <p:spPr bwMode="auto">
          <a:xfrm>
            <a:off x="318770" y="904240"/>
            <a:ext cx="933894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四、产品技术/性能优势（与竞品核心参数比较）</a:t>
            </a:r>
            <a:endParaRPr lang="zh-CN" altLang="en-US" sz="12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TextBox 2"/>
          <p:cNvSpPr>
            <a:spLocks noChangeArrowheads="1"/>
          </p:cNvSpPr>
          <p:nvPr/>
        </p:nvSpPr>
        <p:spPr bwMode="auto">
          <a:xfrm>
            <a:off x="328599" y="863015"/>
            <a:ext cx="6399530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五、产品彩页或操作视频</a:t>
            </a:r>
            <a:endParaRPr lang="zh-CN" altLang="en-US" sz="32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TextBox 2"/>
          <p:cNvSpPr>
            <a:spLocks noChangeArrowheads="1"/>
          </p:cNvSpPr>
          <p:nvPr/>
        </p:nvSpPr>
        <p:spPr bwMode="auto">
          <a:xfrm>
            <a:off x="328599" y="863015"/>
            <a:ext cx="6399530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六、经济效益分析</a:t>
            </a:r>
            <a:endParaRPr lang="zh-CN" altLang="en-US" sz="32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41960" y="601980"/>
            <a:ext cx="609600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七、配置清单</a:t>
            </a:r>
            <a:endParaRPr lang="zh-CN" altLang="en-US" sz="32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TABLE_BEAUTIFY" val="smartTable{b89a0f9b-0820-4e59-8883-cf04c87bbf33}"/>
  <p:tag name="TABLE_ENDDRAG_ORIGIN_RECT" val="836*359"/>
  <p:tag name="TABLE_ENDDRAG_RECT" val="58*105*836*359"/>
</p:tagLst>
</file>

<file path=ppt/tags/tag2.xml><?xml version="1.0" encoding="utf-8"?>
<p:tagLst xmlns:p="http://schemas.openxmlformats.org/presentationml/2006/main">
  <p:tag name="KSO_WM_UNIT_TABLE_BEAUTIFY" val="smartTable{0f3510b1-3e54-41f5-8988-8039d25a10cf}"/>
  <p:tag name="TABLE_ENDDRAG_ORIGIN_RECT" val="836*401"/>
  <p:tag name="TABLE_ENDDRAG_RECT" val="58*105*836*401"/>
</p:tagLst>
</file>

<file path=ppt/tags/tag3.xml><?xml version="1.0" encoding="utf-8"?>
<p:tagLst xmlns:p="http://schemas.openxmlformats.org/presentationml/2006/main">
  <p:tag name="TABLE_ENDDRAG_ORIGIN_RECT" val="808*328"/>
  <p:tag name="TABLE_ENDDRAG_RECT" val="70*138*808*328"/>
</p:tagLst>
</file>

<file path=ppt/tags/tag4.xml><?xml version="1.0" encoding="utf-8"?>
<p:tagLst xmlns:p="http://schemas.openxmlformats.org/presentationml/2006/main">
  <p:tag name="KSO_WM_UNIT_TABLE_BEAUTIFY" val="smartTable{3ee124b6-a97c-4b1a-ba60-1229eab3f0db}"/>
  <p:tag name="TABLE_ENDDRAG_ORIGIN_RECT" val="836*320"/>
  <p:tag name="TABLE_ENDDRAG_RECT" val="58*105*836*320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471</Words>
  <Application>WPS 演示</Application>
  <PresentationFormat>宽屏</PresentationFormat>
  <Paragraphs>112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3" baseType="lpstr">
      <vt:lpstr>Arial</vt:lpstr>
      <vt:lpstr>宋体</vt:lpstr>
      <vt:lpstr>Wingdings</vt:lpstr>
      <vt:lpstr>黑体</vt:lpstr>
      <vt:lpstr>Source Han Sans SC</vt:lpstr>
      <vt:lpstr>微软雅黑</vt:lpstr>
      <vt:lpstr>Source Han Sans SC Medium</vt:lpstr>
      <vt:lpstr>Arial Unicode MS</vt:lpstr>
      <vt:lpstr>等线 Light</vt:lpstr>
      <vt:lpstr>等线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*</cp:lastModifiedBy>
  <cp:revision>57</cp:revision>
  <dcterms:created xsi:type="dcterms:W3CDTF">2019-07-16T06:30:00Z</dcterms:created>
  <dcterms:modified xsi:type="dcterms:W3CDTF">2025-08-12T03:57:37Z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12BE7ED8CECC4B6CBFAC5FCB9D34B64D_13</vt:lpwstr>
  </property>
  <property fmtid="{D5CDD505-2E9C-101B-9397-08002B2CF9AE}" pid="3" name="KSOProductBuildVer">
    <vt:lpwstr>2052-12.1.0.22483</vt:lpwstr>
  </property>
</Properties>
</file>